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69" r:id="rId4"/>
    <p:sldId id="256" r:id="rId5"/>
    <p:sldId id="270" r:id="rId6"/>
    <p:sldId id="264" r:id="rId7"/>
    <p:sldId id="271" r:id="rId8"/>
    <p:sldId id="258" r:id="rId9"/>
    <p:sldId id="272" r:id="rId10"/>
    <p:sldId id="259" r:id="rId11"/>
    <p:sldId id="273" r:id="rId12"/>
    <p:sldId id="261" r:id="rId13"/>
    <p:sldId id="274" r:id="rId14"/>
    <p:sldId id="263" r:id="rId15"/>
    <p:sldId id="276" r:id="rId16"/>
    <p:sldId id="268" r:id="rId17"/>
    <p:sldId id="275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7" autoAdjust="0"/>
    <p:restoredTop sz="94660"/>
  </p:normalViewPr>
  <p:slideViewPr>
    <p:cSldViewPr>
      <p:cViewPr>
        <p:scale>
          <a:sx n="70" d="100"/>
          <a:sy n="70" d="100"/>
        </p:scale>
        <p:origin x="-1452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518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705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775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68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915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67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45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767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159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752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758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208EA-5A98-4E04-AB1C-9CD996827FD0}" type="datetimeFigureOut">
              <a:rPr lang="en-US" smtClean="0"/>
              <a:pPr/>
              <a:t>9/14/2013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140-5438-48CE-B696-B6EB52801F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3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0.tiff"/><Relationship Id="rId7" Type="http://schemas.openxmlformats.org/officeDocument/2006/relationships/image" Target="../media/image1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4.tiff"/><Relationship Id="rId7" Type="http://schemas.openxmlformats.org/officeDocument/2006/relationships/image" Target="../media/image12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0.jpeg"/><Relationship Id="rId4" Type="http://schemas.openxmlformats.org/officeDocument/2006/relationships/image" Target="../media/image29.tiff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36.tiff"/><Relationship Id="rId7" Type="http://schemas.openxmlformats.org/officeDocument/2006/relationships/image" Target="../media/image32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38.jpeg"/><Relationship Id="rId4" Type="http://schemas.openxmlformats.org/officeDocument/2006/relationships/image" Target="../media/image37.tiff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40.tiff"/><Relationship Id="rId7" Type="http://schemas.openxmlformats.org/officeDocument/2006/relationships/image" Target="../media/image3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iff"/><Relationship Id="rId5" Type="http://schemas.openxmlformats.org/officeDocument/2006/relationships/image" Target="../media/image42.jpeg"/><Relationship Id="rId4" Type="http://schemas.openxmlformats.org/officeDocument/2006/relationships/image" Target="../media/image41.tiff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Biological Study of DSSQ1 probe in N1H/3T3 cells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By Fong Yang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:\Fong\7_31_13\TIFFS\NAC 10mM zoom 3.tif.frames\NAC 10mM zoom 3_C00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720" y="1523999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L:\Fong\7_31_13\TIFFS\NAC 10mM zoom 3.tif.frames\NAC 10mM zoom 3_C00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88080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:\Fong\7_31_13\TIFFS\NAC 10mM zoom 3.tif.frames\NAC 10mM zoom 3_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009" y="3688080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L:\Fong\7_31_13\TIFFS\NAC 10mM zoom 3.tif.frames\NAC 10mM zoom 3_C00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3999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724400" y="1514361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3720" y="368808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4400" y="36880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03720" y="151918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0792" y="1074414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NAC 10 mM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1919" y="1074414"/>
            <a:ext cx="4267201" cy="4716786"/>
            <a:chOff x="121919" y="1074414"/>
            <a:chExt cx="4267201" cy="4716786"/>
          </a:xfrm>
        </p:grpSpPr>
        <p:pic>
          <p:nvPicPr>
            <p:cNvPr id="35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32223" y="87868"/>
            <a:ext cx="7949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</a:t>
            </a:r>
            <a:r>
              <a:rPr lang="en-US" sz="2800" dirty="0" smtClean="0">
                <a:solidFill>
                  <a:schemeClr val="bg1"/>
                </a:solidFill>
              </a:rPr>
              <a:t>of 30 min Co-incubation of NIH/3T3 cells with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N-Acetyl Cysteine </a:t>
            </a:r>
            <a:r>
              <a:rPr lang="en-US" sz="2800" dirty="0" smtClean="0">
                <a:solidFill>
                  <a:schemeClr val="bg1"/>
                </a:solidFill>
              </a:rPr>
              <a:t>(10 mM) and DSSQ1 (20 µM)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0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</a:t>
            </a:r>
            <a:r>
              <a:rPr lang="en-US" sz="2800" dirty="0" smtClean="0">
                <a:solidFill>
                  <a:schemeClr val="bg1"/>
                </a:solidFill>
              </a:rPr>
              <a:t>of 30 min Co-incubation of NIH/3T3 cells with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O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 (100 µM), N-Acetyl Cysteine (10 mM) and DSSQ1 (</a:t>
            </a:r>
            <a:r>
              <a:rPr lang="en-US" sz="2800" dirty="0" smtClean="0">
                <a:solidFill>
                  <a:schemeClr val="bg1"/>
                </a:solidFill>
              </a:rPr>
              <a:t>20µM</a:t>
            </a:r>
            <a:r>
              <a:rPr lang="en-US" sz="2800" dirty="0" smtClean="0">
                <a:solidFill>
                  <a:schemeClr val="bg1"/>
                </a:solidFill>
              </a:rPr>
              <a:t>)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57200" y="1524000"/>
            <a:ext cx="8229600" cy="5105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NIH/3T3 cells were plated on MatTek Dish at 6000cells/mL and incubated w/ 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24hours in complete media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 was washed out and replaced with the following solutions and incubated for 30min covered in parafilm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was </a:t>
            </a:r>
            <a:r>
              <a:rPr lang="en-US" sz="2800" dirty="0" smtClean="0">
                <a:solidFill>
                  <a:schemeClr val="bg1"/>
                </a:solidFill>
              </a:rPr>
              <a:t>washed and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imaged using Olympus Confocal and analyzed with Olympus Fluroview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3048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N-Acetyl Cysteine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N-Acetyl Cysteine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(10mM)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(100 µM)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:\Fong\7_31_13\TIFFS\H2O2+NAC\zoom 3.tif.frames\zoom 3_C00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0183" y="42214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L:\Fong\7_31_13\TIFFS\H2O2+NAC\zoom 3.tif.frames\zoom 3_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720" y="42214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:\Fong\7_31_13\TIFFS\H2O2+NAC\zoom 3.tif.frames\zoom 3_C00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L:\Fong\7_31_13\TIFFS\H2O2+NAC\zoom 3.tif.frames\zoom 3_C00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720" y="20574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24400" y="2056415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7613" y="422228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30183" y="42214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7613" y="205641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0825" y="1588366"/>
            <a:ext cx="26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100uM + NAC 10uM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1919" y="1607814"/>
            <a:ext cx="4267201" cy="4716786"/>
            <a:chOff x="121919" y="1074414"/>
            <a:chExt cx="4267201" cy="4716786"/>
          </a:xfrm>
        </p:grpSpPr>
        <p:pic>
          <p:nvPicPr>
            <p:cNvPr id="23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1" y="152400"/>
            <a:ext cx="914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Effects </a:t>
            </a:r>
            <a:r>
              <a:rPr lang="en-US" sz="3200" dirty="0" smtClean="0">
                <a:solidFill>
                  <a:schemeClr val="bg1"/>
                </a:solidFill>
              </a:rPr>
              <a:t>of 30 min Co-incubation of NIH/3T3 cells with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O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(100 </a:t>
            </a:r>
            <a:r>
              <a:rPr lang="en-US" sz="3200" dirty="0">
                <a:solidFill>
                  <a:schemeClr val="bg1"/>
                </a:solidFill>
              </a:rPr>
              <a:t>µM</a:t>
            </a:r>
            <a:r>
              <a:rPr lang="en-US" sz="3200" dirty="0" smtClean="0">
                <a:solidFill>
                  <a:schemeClr val="bg1"/>
                </a:solidFill>
              </a:rPr>
              <a:t>), N-Acetyl </a:t>
            </a:r>
            <a:r>
              <a:rPr lang="en-US" sz="3200" dirty="0">
                <a:solidFill>
                  <a:schemeClr val="bg1"/>
                </a:solidFill>
              </a:rPr>
              <a:t>Cysteine </a:t>
            </a:r>
            <a:r>
              <a:rPr lang="en-US" sz="3200" dirty="0" smtClean="0">
                <a:solidFill>
                  <a:schemeClr val="bg1"/>
                </a:solidFill>
              </a:rPr>
              <a:t>(10 mM) and DSSQ1 (20 µM)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68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Effects </a:t>
            </a:r>
            <a:r>
              <a:rPr lang="en-US" sz="4400" dirty="0" smtClean="0">
                <a:solidFill>
                  <a:schemeClr val="bg1"/>
                </a:solidFill>
              </a:rPr>
              <a:t>of 30min Pre-incubation of NIH/3T3 with H</a:t>
            </a:r>
            <a:r>
              <a:rPr lang="en-US" sz="4400" baseline="-25000" dirty="0" smtClean="0">
                <a:solidFill>
                  <a:schemeClr val="bg1"/>
                </a:solidFill>
              </a:rPr>
              <a:t>2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baseline="-25000" dirty="0" smtClean="0">
                <a:solidFill>
                  <a:schemeClr val="bg1"/>
                </a:solidFill>
              </a:rPr>
              <a:t>2</a:t>
            </a:r>
            <a:r>
              <a:rPr lang="en-US" sz="4400" dirty="0" smtClean="0">
                <a:solidFill>
                  <a:schemeClr val="bg1"/>
                </a:solidFill>
              </a:rPr>
              <a:t>(100mM) on DSSQ1 (</a:t>
            </a:r>
            <a:r>
              <a:rPr lang="en-US" sz="4400" dirty="0" smtClean="0">
                <a:solidFill>
                  <a:schemeClr val="bg1"/>
                </a:solidFill>
              </a:rPr>
              <a:t>20µM)</a:t>
            </a:r>
            <a:endParaRPr lang="en-US" sz="4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71600"/>
            <a:ext cx="8229600" cy="5257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NIH/3T3 cells were plated on MatTek Dish at 6000cells/mL and incubated w/ 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48hours in complete media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 was washed out and replaced with the following solutions and incubated for 30min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was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washed out and incubated for 30min with HBSS plus HEPES(25mM), Hoechst (1µg/mL), DSSQ1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(20µM), and TMRM (200nM) for 30min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Dishes were imaged using Nikon Confocal and analyzed with Nikon NIS Elements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2743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(100mM)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648200" y="1676400"/>
            <a:ext cx="4282440" cy="4273433"/>
            <a:chOff x="4678680" y="2404929"/>
            <a:chExt cx="4282440" cy="4273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78680" y="4572000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678680" y="2404929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58000" y="2404929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58000" y="4572000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grpSp>
          <p:nvGrpSpPr>
            <p:cNvPr id="17" name="Group 16"/>
            <p:cNvGrpSpPr/>
            <p:nvPr/>
          </p:nvGrpSpPr>
          <p:grpSpPr>
            <a:xfrm>
              <a:off x="5993969" y="4234190"/>
              <a:ext cx="731520" cy="261610"/>
              <a:chOff x="2931108" y="3476999"/>
              <a:chExt cx="731520" cy="26161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121017" y="6400800"/>
              <a:ext cx="731520" cy="261610"/>
              <a:chOff x="2931108" y="3476999"/>
              <a:chExt cx="731520" cy="2616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21017" y="4234190"/>
              <a:ext cx="731520" cy="261610"/>
              <a:chOff x="2931108" y="3476999"/>
              <a:chExt cx="731520" cy="26161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993969" y="6416752"/>
              <a:ext cx="731520" cy="261610"/>
              <a:chOff x="2931108" y="3476999"/>
              <a:chExt cx="731520" cy="26161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678680" y="2404929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51893" y="4570796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84463" y="4569994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1893" y="2404929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2400" y="1676400"/>
            <a:ext cx="4267200" cy="4287282"/>
            <a:chOff x="228600" y="1492251"/>
            <a:chExt cx="4267200" cy="4287282"/>
          </a:xfrm>
        </p:grpSpPr>
        <p:pic>
          <p:nvPicPr>
            <p:cNvPr id="33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833449" y="11430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185874" y="114300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smtClean="0">
                <a:solidFill>
                  <a:schemeClr val="bg1"/>
                </a:solidFill>
              </a:rPr>
              <a:t>µM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0" y="152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of 30 min </a:t>
            </a:r>
            <a:r>
              <a:rPr lang="en-US" sz="2800" dirty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re-incubation of NIH/3T3 cells with </a:t>
            </a:r>
            <a:r>
              <a:rPr lang="en-US" sz="2800" dirty="0" smtClean="0">
                <a:solidFill>
                  <a:schemeClr val="bg1"/>
                </a:solidFill>
              </a:rPr>
              <a:t>H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0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(100 µM) on DSSQ1(20µM)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75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274638"/>
            <a:ext cx="75438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of 30 min Pre-incubation of NIH/3T3 cells with </a:t>
            </a:r>
            <a:r>
              <a:rPr lang="en-US" sz="2800" dirty="0" smtClean="0">
                <a:solidFill>
                  <a:schemeClr val="bg1"/>
                </a:solidFill>
              </a:rPr>
              <a:t>N-Acetyl Cysteine (1mM</a:t>
            </a:r>
            <a:r>
              <a:rPr lang="en-US" sz="2800" dirty="0" smtClean="0">
                <a:solidFill>
                  <a:schemeClr val="bg1"/>
                </a:solidFill>
              </a:rPr>
              <a:t>) on DSSQ1(20µM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71600"/>
            <a:ext cx="8229600" cy="5257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NIH/3T3 cells were plated on MatTek Dish at 6000cells/mL and incubated w/ 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48hours in complete media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 was washed out and replaced with the following solutions and incubated for 30min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was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washed out and incubated for 30min with HBSS+HEPES(25mM), Hoechst (1µg/mL), DSSQ1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(20µM), and TMRM (200nM) for 30min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Dishes were washed with HBSS+HEPES </a:t>
            </a:r>
            <a:r>
              <a:rPr lang="en-US" sz="2800" dirty="0" smtClean="0">
                <a:solidFill>
                  <a:schemeClr val="bg1"/>
                </a:solidFill>
              </a:rPr>
              <a:t>and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imaged using Nikon Confocal and analyzed with Nikon NIS Elements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7800" y="2743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NAC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(1mM)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53983" y="1272540"/>
            <a:ext cx="4319345" cy="4747260"/>
            <a:chOff x="3498775" y="1143000"/>
            <a:chExt cx="4319345" cy="4747260"/>
          </a:xfrm>
        </p:grpSpPr>
        <p:pic>
          <p:nvPicPr>
            <p:cNvPr id="5122" name="Picture 2" descr="D:\Fong Concordia\8.17images\nac1\NAC1-2.jpg (blue)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820" y="16002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D:\Fong Concordia\8.17images\nac1\NAC1-2.jpg (green)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6002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D:\Fong Concordia\8.17images\nac1\NAC1-2.jpg (red)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820" y="378714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L:\Dr. sem DSSQ1 experiments\Fong-EH\08-15-13\jpeg\NAC1-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78714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4814064" y="345118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18374" y="343522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941112" y="561779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045422" y="560183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941112" y="345118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45422" y="343522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814064" y="5633743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18374" y="5617791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8775" y="1605968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71988" y="3771835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04558" y="3771033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71988" y="1605968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7033" y="1143000"/>
              <a:ext cx="1192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NAC 1 mM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2400" y="1739917"/>
            <a:ext cx="4267200" cy="4287282"/>
            <a:chOff x="228600" y="1492251"/>
            <a:chExt cx="4267200" cy="4287282"/>
          </a:xfrm>
        </p:grpSpPr>
        <p:pic>
          <p:nvPicPr>
            <p:cNvPr id="21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03252" y="12192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4497" y="304800"/>
            <a:ext cx="80541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</a:t>
            </a:r>
            <a:r>
              <a:rPr lang="en-US" sz="2800" dirty="0" smtClean="0">
                <a:solidFill>
                  <a:schemeClr val="bg1"/>
                </a:solidFill>
              </a:rPr>
              <a:t>of 30 min </a:t>
            </a:r>
            <a:r>
              <a:rPr lang="en-US" sz="2800" dirty="0" smtClean="0">
                <a:solidFill>
                  <a:schemeClr val="bg1"/>
                </a:solidFill>
              </a:rPr>
              <a:t>Pre-incubation </a:t>
            </a:r>
            <a:r>
              <a:rPr lang="en-US" sz="2800" dirty="0" smtClean="0">
                <a:solidFill>
                  <a:schemeClr val="bg1"/>
                </a:solidFill>
              </a:rPr>
              <a:t>of NIH/3T3 cells with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N-Acetyl Cysteine </a:t>
            </a:r>
            <a:r>
              <a:rPr lang="en-US" sz="2800" dirty="0" smtClean="0">
                <a:solidFill>
                  <a:schemeClr val="bg1"/>
                </a:solidFill>
              </a:rPr>
              <a:t>(1 </a:t>
            </a:r>
            <a:r>
              <a:rPr lang="en-US" sz="2800" dirty="0">
                <a:solidFill>
                  <a:schemeClr val="bg1"/>
                </a:solidFill>
              </a:rPr>
              <a:t>m</a:t>
            </a:r>
            <a:r>
              <a:rPr lang="en-US" sz="2800" dirty="0" smtClean="0">
                <a:solidFill>
                  <a:schemeClr val="bg1"/>
                </a:solidFill>
              </a:rPr>
              <a:t>M) and DSSQ1 (</a:t>
            </a:r>
            <a:r>
              <a:rPr lang="en-US" sz="2800" dirty="0">
                <a:solidFill>
                  <a:schemeClr val="bg1"/>
                </a:solidFill>
              </a:rPr>
              <a:t>20 µM) </a:t>
            </a:r>
          </a:p>
        </p:txBody>
      </p:sp>
    </p:spTree>
    <p:extLst>
      <p:ext uri="{BB962C8B-B14F-4D97-AF65-F5344CB8AC3E}">
        <p14:creationId xmlns:p14="http://schemas.microsoft.com/office/powerpoint/2010/main" xmlns="" val="34232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3400" y="228600"/>
            <a:ext cx="80010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of 30 min Pre-incubation of NIH/3T3 cells with </a:t>
            </a:r>
            <a:r>
              <a:rPr lang="en-US" sz="2800" dirty="0" smtClean="0">
                <a:solidFill>
                  <a:schemeClr val="bg1"/>
                </a:solidFill>
              </a:rPr>
              <a:t>N-Acetyl </a:t>
            </a:r>
            <a:r>
              <a:rPr lang="en-US" sz="2800" dirty="0" smtClean="0">
                <a:solidFill>
                  <a:schemeClr val="bg1"/>
                </a:solidFill>
              </a:rPr>
              <a:t>Cysteine (10 mM) on </a:t>
            </a:r>
            <a:r>
              <a:rPr lang="en-US" sz="2800" dirty="0" smtClean="0">
                <a:solidFill>
                  <a:schemeClr val="bg1"/>
                </a:solidFill>
              </a:rPr>
              <a:t>DSSQ1(20µM)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71600"/>
            <a:ext cx="8229600" cy="5257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NIH/3T3 cells were plated on MatTek Dish at 6000cells/mL and incubated w/ 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48hours in complete media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 was washed out and replaced with the following solutions and incubated for 30min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was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washed out and incubated for 30min with HBSS+HEPES(25mM), Hoechst (1µg/mL), DSSQ1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(20µM), and TMRM (200nM) for 30min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Dishes were washed out with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HBSS+HEPES and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imaged using Nikon Confocal and analyzed with Nikon NIS Elements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7800" y="2743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N-Acetyl Cysteine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NAC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(10mM)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58110" y="1735508"/>
            <a:ext cx="4280874" cy="4282440"/>
            <a:chOff x="1905000" y="1630680"/>
            <a:chExt cx="4280874" cy="4282440"/>
          </a:xfrm>
        </p:grpSpPr>
        <p:pic>
          <p:nvPicPr>
            <p:cNvPr id="4098" name="Picture 2" descr="M:\8.17images\nac\NAC10-1.jpg (blue)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6306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M:\8.17images\nac\NAC10-1.jpg (green)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754" y="16306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M:\8.17images\nac\NAC10-1.jpg (red)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810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M:\08-15-13\jpeg\NAC10-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754" y="3810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3220289" y="3459941"/>
              <a:ext cx="2858568" cy="2444172"/>
              <a:chOff x="3220289" y="3459941"/>
              <a:chExt cx="2858568" cy="244417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220289" y="347589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324599" y="345994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347337" y="564250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451647" y="562655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347337" y="347589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451647" y="345994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220289" y="5658455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324599" y="5642503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905000" y="163068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78213" y="379654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10783" y="379574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8213" y="163068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1739917"/>
            <a:ext cx="4267200" cy="4287282"/>
            <a:chOff x="228600" y="1492251"/>
            <a:chExt cx="4267200" cy="4287282"/>
          </a:xfrm>
        </p:grpSpPr>
        <p:pic>
          <p:nvPicPr>
            <p:cNvPr id="23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03252" y="12192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0863" y="1219200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NAC 10 mM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2591" y="283490"/>
            <a:ext cx="8234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of 30 min Pre-incubation of NIH/3T3 cells with </a:t>
            </a:r>
            <a:r>
              <a:rPr lang="en-US" sz="2800" dirty="0" smtClean="0">
                <a:solidFill>
                  <a:schemeClr val="bg1"/>
                </a:solidFill>
              </a:rPr>
              <a:t>N-Acetyl Cysteine (10mM</a:t>
            </a:r>
            <a:r>
              <a:rPr lang="en-US" sz="2800" dirty="0" smtClean="0">
                <a:solidFill>
                  <a:schemeClr val="bg1"/>
                </a:solidFill>
              </a:rPr>
              <a:t>) on DSSQ1(20µM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98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ssq1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4398579" cy="3200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MW= 792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E</a:t>
            </a:r>
            <a:r>
              <a:rPr lang="en-US" sz="3200" baseline="-25000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max</a:t>
            </a:r>
            <a:r>
              <a:rPr lang="en-US" sz="3200" dirty="0" smtClean="0">
                <a:solidFill>
                  <a:schemeClr val="bg1"/>
                </a:solidFill>
              </a:rPr>
              <a:t>: 485-495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E</a:t>
            </a:r>
            <a:r>
              <a:rPr lang="en-US" sz="3200" baseline="-25000" dirty="0" smtClean="0">
                <a:solidFill>
                  <a:schemeClr val="bg1"/>
                </a:solidFill>
              </a:rPr>
              <a:t>m</a:t>
            </a:r>
            <a:r>
              <a:rPr lang="en-US" sz="3200" dirty="0" smtClean="0">
                <a:solidFill>
                  <a:schemeClr val="bg1"/>
                </a:solidFill>
              </a:rPr>
              <a:t>max</a:t>
            </a:r>
            <a:r>
              <a:rPr lang="en-US" sz="3200" dirty="0" smtClean="0">
                <a:solidFill>
                  <a:schemeClr val="bg1"/>
                </a:solidFill>
              </a:rPr>
              <a:t>: 516-525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Co-localization of NIH/3T3 with DSSQ1 (20µM) and TMRM (</a:t>
            </a:r>
            <a:r>
              <a:rPr lang="en-US" dirty="0" smtClean="0">
                <a:solidFill>
                  <a:schemeClr val="bg1"/>
                </a:solidFill>
              </a:rPr>
              <a:t>200nM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Methods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NIH/3T3 cells were plated on MatTek Dish at 6000cells/mL and incubated w/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for 24hours in complete media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 media was washed out and replaced with HBSS plus Hoechst(1µg/ml), TMRM(200nM), and DSSQ1(20µM) then incubated w/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for 30min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 was washed and imaged using Olympus Confocal and analyzed with Olympus Fluroview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286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Co-localization of </a:t>
            </a:r>
            <a:r>
              <a:rPr lang="en-US" sz="2800" dirty="0" smtClean="0">
                <a:solidFill>
                  <a:schemeClr val="bg1"/>
                </a:solidFill>
              </a:rPr>
              <a:t>NIH/3T3 </a:t>
            </a:r>
            <a:r>
              <a:rPr lang="en-US" sz="2800" dirty="0" smtClean="0">
                <a:solidFill>
                  <a:schemeClr val="bg1"/>
                </a:solidFill>
              </a:rPr>
              <a:t>with DSSQ1 (20µM) and</a:t>
            </a:r>
            <a:r>
              <a:rPr lang="en-US" sz="2800" dirty="0" smtClean="0">
                <a:solidFill>
                  <a:schemeClr val="bg1"/>
                </a:solidFill>
              </a:rPr>
              <a:t> TMRM </a:t>
            </a:r>
            <a:r>
              <a:rPr lang="en-US" sz="2800" dirty="0" smtClean="0">
                <a:solidFill>
                  <a:schemeClr val="bg1"/>
                </a:solidFill>
              </a:rPr>
              <a:t>(200µM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:\figures\fig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764" y="1572865"/>
            <a:ext cx="8686800" cy="46482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97052" y="1143000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5742" y="626006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897" y="626006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4056" y="114300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20µM)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21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Co-localization of NIH/3T3 with DSSQ1 (20µM) and LysoTracker Red (1µM)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Methods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NIH/3T3 cells were plated on MatTek Dish at 6000cells/mL and incubated w/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for </a:t>
            </a:r>
            <a:r>
              <a:rPr lang="en-US" dirty="0" smtClean="0">
                <a:solidFill>
                  <a:schemeClr val="bg1"/>
                </a:solidFill>
              </a:rPr>
              <a:t>48hours </a:t>
            </a:r>
            <a:r>
              <a:rPr lang="en-US" dirty="0" smtClean="0">
                <a:solidFill>
                  <a:schemeClr val="bg1"/>
                </a:solidFill>
              </a:rPr>
              <a:t>in complete media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dish media was washed out and replaced with HBSS+HEPES (25mM) and incubated for 30min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Dishes were washed and incubated for 30min with the solutions indicated below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Dishes were washed and imaged </a:t>
            </a:r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 smtClean="0">
                <a:solidFill>
                  <a:schemeClr val="bg1"/>
                </a:solidFill>
              </a:rPr>
              <a:t>Nikon </a:t>
            </a:r>
            <a:r>
              <a:rPr lang="en-US" dirty="0" smtClean="0">
                <a:solidFill>
                  <a:schemeClr val="bg1"/>
                </a:solidFill>
              </a:rPr>
              <a:t>Confocal and </a:t>
            </a:r>
            <a:r>
              <a:rPr lang="en-US" dirty="0" smtClean="0">
                <a:solidFill>
                  <a:schemeClr val="bg1"/>
                </a:solidFill>
              </a:rPr>
              <a:t>analyzed </a:t>
            </a:r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Nikon NIS Elements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3962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LysoTracker Red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HBSS+HEPES(25mM)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LysoTracker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Red (1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4648200" y="1828800"/>
            <a:ext cx="4282440" cy="4312920"/>
            <a:chOff x="3535680" y="1371600"/>
            <a:chExt cx="4282440" cy="4312920"/>
          </a:xfrm>
        </p:grpSpPr>
        <p:pic>
          <p:nvPicPr>
            <p:cNvPr id="48" name="Picture 2" descr="G:\Dr. sem DSSQ1 experiments\Fong-EH\8.17images\l3zoom\L3zoom.tif (red)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35680" y="35814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49" name="Picture 3" descr="G:\Dr. sem DSSQ1 experiments\Fong-EH\8.17images\l3zoom\L3zoom.t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0" y="35814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50" name="Picture 4" descr="G:\Dr. sem DSSQ1 experiments\Fong-EH\8.17images\l3zoom\L3zoom.tif (blue).t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35680" y="13716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51" name="Picture 5" descr="G:\Dr. sem DSSQ1 experiments\Fong-EH\8.17images\l3zoom\L3zoom.tif (green).t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15000" y="13716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</p:grpSp>
      <p:grpSp>
        <p:nvGrpSpPr>
          <p:cNvPr id="52" name="Group 51"/>
          <p:cNvGrpSpPr/>
          <p:nvPr/>
        </p:nvGrpSpPr>
        <p:grpSpPr>
          <a:xfrm>
            <a:off x="228600" y="1828800"/>
            <a:ext cx="4274028" cy="4312920"/>
            <a:chOff x="1177686" y="838200"/>
            <a:chExt cx="4274028" cy="4312920"/>
          </a:xfrm>
        </p:grpSpPr>
        <p:pic>
          <p:nvPicPr>
            <p:cNvPr id="53" name="Picture 6" descr="G:\Dr. sem DSSQ1 experiments\Fong-EH\8.17images\n2zoom\N2zoom.tif (red).t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77686" y="3048000"/>
              <a:ext cx="2098914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54" name="Picture 7" descr="G:\Dr. sem DSSQ1 experiments\Fong-EH\8.17images\n2zoom\N2zoom.t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52800" y="3048000"/>
              <a:ext cx="2098914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55" name="Picture 8" descr="G:\Dr. sem DSSQ1 experiments\Fong-EH\8.17images\n2zoom\N2zoom.tif (blue).ti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77686" y="838200"/>
              <a:ext cx="2098914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56" name="Picture 9" descr="G:\Dr. sem DSSQ1 experiments\Fong-EH\8.17images\n2zoom\N2zoom.tif (green).tif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352800" y="838200"/>
              <a:ext cx="2098914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4648200" y="1817132"/>
            <a:ext cx="4173857" cy="4273433"/>
            <a:chOff x="3200400" y="1671415"/>
            <a:chExt cx="4173857" cy="4273433"/>
          </a:xfrm>
        </p:grpSpPr>
        <p:grpSp>
          <p:nvGrpSpPr>
            <p:cNvPr id="6" name="Group 5"/>
            <p:cNvGrpSpPr/>
            <p:nvPr/>
          </p:nvGrpSpPr>
          <p:grpSpPr>
            <a:xfrm>
              <a:off x="4515689" y="3500676"/>
              <a:ext cx="731520" cy="261610"/>
              <a:chOff x="2931108" y="3476999"/>
              <a:chExt cx="731520" cy="26161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642737" y="5667286"/>
              <a:ext cx="731520" cy="261610"/>
              <a:chOff x="2931108" y="3476999"/>
              <a:chExt cx="731520" cy="26161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642737" y="3500676"/>
              <a:ext cx="731520" cy="261610"/>
              <a:chOff x="2931108" y="3476999"/>
              <a:chExt cx="731520" cy="26161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515689" y="5683238"/>
              <a:ext cx="731520" cy="261610"/>
              <a:chOff x="2931108" y="3476999"/>
              <a:chExt cx="731520" cy="26161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200400" y="1671415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73613" y="3837282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6183" y="3836480"/>
              <a:ext cx="945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LysoRed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73613" y="1671415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1822117"/>
            <a:ext cx="4173857" cy="4273433"/>
            <a:chOff x="228600" y="1492251"/>
            <a:chExt cx="4173857" cy="4273433"/>
          </a:xfrm>
        </p:grpSpPr>
        <p:grpSp>
          <p:nvGrpSpPr>
            <p:cNvPr id="27" name="Group 2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33449" y="12954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49956" y="1295400"/>
            <a:ext cx="174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Lyso-Tracker 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800" y="381000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Co-localization of NIH/3T3 with DSSQ1 (20µM) and </a:t>
            </a:r>
            <a:r>
              <a:rPr lang="en-US" sz="2800" dirty="0" smtClean="0">
                <a:solidFill>
                  <a:schemeClr val="bg1"/>
                </a:solidFill>
              </a:rPr>
              <a:t>LysoTracker Red (1µM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23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Effects </a:t>
            </a:r>
            <a:r>
              <a:rPr lang="en-US" sz="3200" dirty="0" smtClean="0">
                <a:solidFill>
                  <a:schemeClr val="bg1"/>
                </a:solidFill>
              </a:rPr>
              <a:t>of 30 min Co-incubation of NIH/3T3 cells with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(100 µM) and DSSQ1 (20 µM) 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Methods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NIH/3T3 cells were plated on MatTek Dish at 6000cells/mL and incubated w/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for 24hours in complete media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 </a:t>
            </a:r>
            <a:r>
              <a:rPr lang="en-US" dirty="0" smtClean="0">
                <a:solidFill>
                  <a:schemeClr val="bg1"/>
                </a:solidFill>
              </a:rPr>
              <a:t>media was washed out and replaced </a:t>
            </a:r>
            <a:r>
              <a:rPr lang="en-US" dirty="0" smtClean="0">
                <a:solidFill>
                  <a:schemeClr val="bg1"/>
                </a:solidFill>
              </a:rPr>
              <a:t>with the following solutions and incubated for 30min covered in parafilm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Dish </a:t>
            </a:r>
            <a:r>
              <a:rPr lang="en-US" dirty="0" smtClean="0">
                <a:solidFill>
                  <a:schemeClr val="bg1"/>
                </a:solidFill>
              </a:rPr>
              <a:t>was </a:t>
            </a:r>
            <a:r>
              <a:rPr lang="en-US" dirty="0" smtClean="0">
                <a:solidFill>
                  <a:schemeClr val="bg1"/>
                </a:solidFill>
              </a:rPr>
              <a:t>washed and imaged </a:t>
            </a:r>
            <a:r>
              <a:rPr lang="en-US" dirty="0" smtClean="0">
                <a:solidFill>
                  <a:schemeClr val="bg1"/>
                </a:solidFill>
              </a:rPr>
              <a:t>using Olympus Confocal and </a:t>
            </a:r>
            <a:r>
              <a:rPr lang="en-US" dirty="0" smtClean="0">
                <a:solidFill>
                  <a:schemeClr val="bg1"/>
                </a:solidFill>
              </a:rPr>
              <a:t>analyzed </a:t>
            </a:r>
            <a:r>
              <a:rPr lang="en-US" dirty="0" smtClean="0">
                <a:solidFill>
                  <a:schemeClr val="bg1"/>
                </a:solidFill>
              </a:rPr>
              <a:t>with Olympus </a:t>
            </a:r>
            <a:r>
              <a:rPr lang="en-US" dirty="0" smtClean="0">
                <a:solidFill>
                  <a:schemeClr val="bg1"/>
                </a:solidFill>
              </a:rPr>
              <a:t>Fluroview</a:t>
            </a:r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47800" y="3352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(100 µM)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223" y="87868"/>
            <a:ext cx="7949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Effects </a:t>
            </a:r>
            <a:r>
              <a:rPr lang="en-US" sz="2800" dirty="0" smtClean="0">
                <a:solidFill>
                  <a:schemeClr val="bg1"/>
                </a:solidFill>
              </a:rPr>
              <a:t>of 30 min Co-incubation of NIH/3T3 cells with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H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0</a:t>
            </a:r>
            <a:r>
              <a:rPr lang="en-US" sz="2800" baseline="-25000" dirty="0" smtClean="0">
                <a:solidFill>
                  <a:schemeClr val="bg1"/>
                </a:solidFill>
              </a:rPr>
              <a:t>2</a:t>
            </a:r>
            <a:r>
              <a:rPr lang="en-US" sz="2800" dirty="0" smtClean="0">
                <a:solidFill>
                  <a:schemeClr val="bg1"/>
                </a:solidFill>
              </a:rPr>
              <a:t> (</a:t>
            </a:r>
            <a:r>
              <a:rPr lang="en-US" sz="2800" dirty="0">
                <a:solidFill>
                  <a:schemeClr val="bg1"/>
                </a:solidFill>
              </a:rPr>
              <a:t>100 </a:t>
            </a:r>
            <a:r>
              <a:rPr lang="en-US" sz="2800" dirty="0" smtClean="0">
                <a:solidFill>
                  <a:schemeClr val="bg1"/>
                </a:solidFill>
              </a:rPr>
              <a:t>µM) and DSSQ1 (</a:t>
            </a:r>
            <a:r>
              <a:rPr lang="en-US" sz="2800" dirty="0">
                <a:solidFill>
                  <a:schemeClr val="bg1"/>
                </a:solidFill>
              </a:rPr>
              <a:t>20 µM)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1919" y="1074414"/>
            <a:ext cx="4267201" cy="4716786"/>
            <a:chOff x="121919" y="1074414"/>
            <a:chExt cx="4267201" cy="4716786"/>
          </a:xfrm>
        </p:grpSpPr>
        <p:pic>
          <p:nvPicPr>
            <p:cNvPr id="2050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 descr="L:\Fong\7_31_13\TIFFS\H2O2\zoom 3.tif.frames\zoom 3_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721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L:\Fong\7_31_13\TIFFS\H2O2\zoom 3.tif.frames\zoom 3_C001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:\Fong\7_31_13\TIFFS\H2O2\zoom 3.tif.frames\zoom 3_C002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3721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L:\Fong\7_31_13\TIFFS\H2O2\zoom 3.tif.frames\zoom 3_C003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24401" y="1528712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9478" y="364905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36880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3721" y="15240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7921" y="107441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smtClean="0">
                <a:solidFill>
                  <a:schemeClr val="bg1"/>
                </a:solidFill>
              </a:rPr>
              <a:t>µM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0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0" y="22860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Effects 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of 30 min Co-incubation of NIH/3T3 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cells with </a:t>
            </a:r>
            <a:endParaRPr lang="en-US" sz="32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N-Acetyl Cysteine (10 mM) and DSSQ1 (20 µM) 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457200" y="1752600"/>
            <a:ext cx="8229600" cy="4876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NIH/3T3 cells were plated on MatTek Dish at 6000cells/mL and incubated w/ CO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 24hours in complete media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media was washed out and replaced with the following solutions and incubated for 30min covered in parafilm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Dish was washed and imaged using Olympus Confocal and analyzed with Olympus Fluroview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3352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Control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N-Acetyl Cysteine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HBSS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Hoechst(1µg/ml)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DSSQ1(20µM)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TMRM (200nM)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N-Acetyl Cysteine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(10mM)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1114</Words>
  <Application>Microsoft Office PowerPoint</Application>
  <PresentationFormat>On-screen Show (4:3)</PresentationFormat>
  <Paragraphs>303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Biological Study of DSSQ1 probe in N1H/3T3 cells</vt:lpstr>
      <vt:lpstr>DSSQ1</vt:lpstr>
      <vt:lpstr>Co-localization of NIH/3T3 with DSSQ1 (20µM) and TMRM (200nM)</vt:lpstr>
      <vt:lpstr>Slide 4</vt:lpstr>
      <vt:lpstr>Co-localization of NIH/3T3 with DSSQ1 (20µM) and LysoTracker Red (1µM) </vt:lpstr>
      <vt:lpstr>Slide 6</vt:lpstr>
      <vt:lpstr>Effects of 30 min Co-incubation of NIH/3T3 cells with  H202 (100 µM) and DSSQ1 (20 µM)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CIRCA</dc:creator>
  <cp:lastModifiedBy>Stephen</cp:lastModifiedBy>
  <cp:revision>43</cp:revision>
  <dcterms:created xsi:type="dcterms:W3CDTF">2013-08-16T16:32:09Z</dcterms:created>
  <dcterms:modified xsi:type="dcterms:W3CDTF">2013-09-15T05:15:44Z</dcterms:modified>
</cp:coreProperties>
</file>